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32399288" cy="39600188"/>
  <p:notesSz cx="6669088" cy="9928225"/>
  <p:defaultTextStyle>
    <a:defPPr>
      <a:defRPr lang="en-US"/>
    </a:defPPr>
    <a:lvl1pPr marL="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8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59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41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21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0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28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66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04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2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40"/>
    <p:restoredTop sz="95934"/>
  </p:normalViewPr>
  <p:slideViewPr>
    <p:cSldViewPr snapToGrid="0" snapToObjects="1">
      <p:cViewPr varScale="1">
        <p:scale>
          <a:sx n="19" d="100"/>
          <a:sy n="19" d="100"/>
        </p:scale>
        <p:origin x="576" y="60"/>
      </p:cViewPr>
      <p:guideLst>
        <p:guide orient="horz" pos="12472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51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4" y="20799270"/>
            <a:ext cx="24299467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5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3" y="2108347"/>
            <a:ext cx="6986096" cy="335593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4" y="2108347"/>
            <a:ext cx="20553298" cy="335593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4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5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61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9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5" y="10541718"/>
            <a:ext cx="13769697" cy="251259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3" y="10541718"/>
            <a:ext cx="13769697" cy="251259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4"/>
            <a:ext cx="27944386" cy="76542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50"/>
            <a:ext cx="13706416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70"/>
            <a:ext cx="13706416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3" y="9707550"/>
            <a:ext cx="13773918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3" y="14465070"/>
            <a:ext cx="13773918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4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20" y="5701705"/>
            <a:ext cx="16402139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4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20" y="5701705"/>
            <a:ext cx="16402139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2" y="2108354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2" y="10541718"/>
            <a:ext cx="27944386" cy="2512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9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5" y="36703519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9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5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ioana.berindean@usamvcluj.r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ioana.berindean@usamvcluj.ro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888" y="5900769"/>
            <a:ext cx="32396400" cy="0"/>
          </a:xfrm>
          <a:prstGeom prst="line">
            <a:avLst/>
          </a:prstGeom>
          <a:ln w="1270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8680" y="6569061"/>
            <a:ext cx="31441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Utilizarea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markerilor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SSR </a:t>
            </a:r>
            <a:r>
              <a:rPr lang="en-GB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evaluarea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diversității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genetice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toleranței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ro-RO" sz="5400" b="1" dirty="0">
                <a:latin typeface="Arial" panose="020B0604020202020204" pitchFamily="34" charset="0"/>
                <a:cs typeface="Arial" panose="020B0604020202020204" pitchFamily="34" charset="0"/>
              </a:rPr>
              <a:t>secetă a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orzul</a:t>
            </a:r>
            <a:r>
              <a:rPr lang="ro-RO" sz="5400" b="1" dirty="0"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primăvară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680" y="8039202"/>
            <a:ext cx="31062990" cy="379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o-RO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Emanuela FILIP</a:t>
            </a:r>
            <a:r>
              <a:rPr lang="ro-RO" sz="36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o-RO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Ioana BERINDEAN</a:t>
            </a:r>
            <a:r>
              <a:rPr lang="ro-RO" sz="36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o-RO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Alexandru</a:t>
            </a: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COSTIN</a:t>
            </a:r>
            <a:r>
              <a:rPr lang="ro-RO" sz="36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o-RO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Matilda CIUCĂ</a:t>
            </a:r>
            <a:r>
              <a:rPr lang="ro-RO" sz="36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o-RO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Ioana CRIȘAN</a:t>
            </a:r>
            <a:r>
              <a:rPr lang="ro-RO" sz="36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o-RO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Nicolae TRITEAN</a:t>
            </a:r>
            <a:r>
              <a:rPr lang="ro-RO" sz="36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o-RO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Doru PAMFIL</a:t>
            </a:r>
            <a:r>
              <a:rPr lang="ro-RO" sz="36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o-RO" sz="2000" b="1" baseline="30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n-US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Agricultural Research and Development Station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Turda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27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Agriculturii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Street, 401100,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Turda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Cluj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Country, Romania</a:t>
            </a:r>
            <a:endParaRPr lang="en-GB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of Agricultural Sciences and Veterinary Medicine Cluj-Napoca, </a:t>
            </a:r>
            <a:r>
              <a:rPr lang="en-GB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Mănăștur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Street 3-5, 400372, </a:t>
            </a:r>
            <a:r>
              <a:rPr lang="en-GB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Cluj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Country, Romania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Agricultural Research and Development Institute </a:t>
            </a:r>
            <a:r>
              <a:rPr lang="en-GB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Fundulea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915200, </a:t>
            </a:r>
            <a:r>
              <a:rPr lang="en-GB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Fundulea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Călărași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Country, Romania</a:t>
            </a:r>
          </a:p>
          <a:p>
            <a:pPr algn="r">
              <a:spcAft>
                <a:spcPts val="0"/>
              </a:spcAft>
            </a:pP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o-RO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*Corresponding author, e-mail: </a:t>
            </a:r>
            <a:r>
              <a:rPr lang="en-GB" sz="2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ioana.berindean@usamvcluj.ro</a:t>
            </a:r>
            <a:r>
              <a:rPr lang="ro-RO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GB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4230" y="11446661"/>
            <a:ext cx="1362413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latin typeface="Arial" charset="0"/>
                <a:ea typeface="Arial" charset="0"/>
                <a:cs typeface="Arial" charset="0"/>
              </a:rPr>
              <a:t>INTRODUCERE</a:t>
            </a:r>
          </a:p>
          <a:p>
            <a:endParaRPr lang="ro-RO" sz="28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o-R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Orzul</a:t>
            </a:r>
            <a:r>
              <a:rPr lang="ro-RO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Hordeum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vulgare </a:t>
            </a:r>
            <a:r>
              <a:rPr lang="ro-RO" sz="2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L.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cerealieră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global,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utilizată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furajare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malțificare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securitate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alimentară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o-RO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Creșterea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frecvenței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intensificarea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fenomenelor de secetă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perioada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post-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anteză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afectează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producția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stabilitatea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recoltei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orzul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primăvară</a:t>
            </a:r>
            <a:r>
              <a:rPr lang="ro-R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chiar și în arealul de cultură favorabil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o-RO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Diversitatea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genetică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stabilitatea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randamentului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sunt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esențiale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ameliorarea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plantelor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selecția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genotipurilor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adaptate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stresului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climatic.</a:t>
            </a:r>
            <a:endParaRPr lang="ro-RO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Markerii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moleculari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oferă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eficientă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complementară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evaluarea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diversității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structurii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genetice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cerealele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păioase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o-RO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Corelarea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analizelor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moleculare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evaluarea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caracterelor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morfoproductive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toleranței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arșiță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facilitează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identificarea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genotipurilor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performante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programele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ameliorare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o-RO" sz="28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8032" y="18173973"/>
            <a:ext cx="137930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b="1" dirty="0">
                <a:latin typeface="Arial" charset="0"/>
                <a:ea typeface="Arial" charset="0"/>
                <a:cs typeface="Arial" charset="0"/>
              </a:rPr>
              <a:t>MATERIAL ŞI </a:t>
            </a:r>
            <a:r>
              <a:rPr lang="ro-RO" sz="4000" b="1" dirty="0">
                <a:latin typeface="Arial" charset="0"/>
                <a:ea typeface="Arial" charset="0"/>
                <a:cs typeface="Arial" charset="0"/>
              </a:rPr>
              <a:t>METODE</a:t>
            </a:r>
            <a:endParaRPr lang="ro-RO" sz="4400" b="1" dirty="0">
              <a:latin typeface="Arial" charset="0"/>
              <a:ea typeface="Arial" charset="0"/>
              <a:cs typeface="Arial" charset="0"/>
            </a:endParaRPr>
          </a:p>
          <a:p>
            <a:endParaRPr lang="ro-RO" sz="3200" b="1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43932" y="31812349"/>
            <a:ext cx="150168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o-RO" sz="4000" b="1" dirty="0">
                <a:latin typeface="Arial" charset="0"/>
                <a:ea typeface="Arial" charset="0"/>
                <a:cs typeface="Arial" charset="0"/>
              </a:rPr>
              <a:t>CONCLUZII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o-RO" sz="2800" dirty="0">
                <a:latin typeface="Arial" charset="0"/>
                <a:ea typeface="Arial" charset="0"/>
                <a:cs typeface="Arial" charset="0"/>
              </a:rPr>
              <a:t>Evaluarea biometrică în condiții de simulare a secetei a evidențiat soiurile Concerto și Belgravia ca resurse genetice valoroase pentru masa boabelor și MMB, iar soiul Daciana s-a remarcat sub aspectul numărului de boabe pe spic.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o-RO" sz="2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Utilizarea markerului Bmag500 poate fi considerat un instrument molecular pentru confirmarea prezenței alelelor țintă, prin compararea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profilului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electroforetic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probelor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analizate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soiului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referință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Sebastian.</a:t>
            </a:r>
            <a:endParaRPr lang="ro-RO" sz="2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heterozigoției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observate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=0,3)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indică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grad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scăzut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variație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genetică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influențat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dimensiunea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redusă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setului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markeri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analizați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8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Gruparea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genotipurilor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clustere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moleculare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divergente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oferi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informații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utile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planificarea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hibridărilor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Totuși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validarea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segregării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transgresive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descendență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necesare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evaluări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fenotipice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analize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biometrice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teste de </a:t>
            </a:r>
            <a:r>
              <a:rPr lang="en-GB" sz="28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hibridare</a:t>
            </a:r>
            <a:r>
              <a:rPr lang="en-GB" sz="28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3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0830" y="5982059"/>
            <a:ext cx="32396400" cy="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6145828"/>
            <a:ext cx="32396400" cy="0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52392" y="887681"/>
            <a:ext cx="21945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b="1" dirty="0">
                <a:latin typeface="Arial Black" panose="020B0A04020102020204" pitchFamily="34" charset="0"/>
              </a:rPr>
              <a:t>Conferința anuală</a:t>
            </a:r>
            <a:endParaRPr lang="en-US" sz="6000" b="1" dirty="0">
              <a:latin typeface="Arial Black" panose="020B0A04020102020204" pitchFamily="34" charset="0"/>
            </a:endParaRPr>
          </a:p>
          <a:p>
            <a:pPr algn="ctr"/>
            <a:r>
              <a:rPr lang="en-US" sz="6000" b="1" dirty="0">
                <a:latin typeface="Arial Black" panose="020B0A04020102020204" pitchFamily="34" charset="0"/>
              </a:rPr>
              <a:t>"</a:t>
            </a:r>
            <a:r>
              <a:rPr lang="en-US" sz="6000" b="1" dirty="0" err="1">
                <a:latin typeface="Arial Black" panose="020B0A04020102020204" pitchFamily="34" charset="0"/>
              </a:rPr>
              <a:t>Realizări</a:t>
            </a:r>
            <a:r>
              <a:rPr lang="en-US" sz="6000" b="1" dirty="0">
                <a:latin typeface="Arial Black" panose="020B0A04020102020204" pitchFamily="34" charset="0"/>
              </a:rPr>
              <a:t> </a:t>
            </a:r>
            <a:r>
              <a:rPr lang="en-US" sz="6000" b="1" dirty="0" err="1">
                <a:latin typeface="Arial Black" panose="020B0A04020102020204" pitchFamily="34" charset="0"/>
              </a:rPr>
              <a:t>și</a:t>
            </a:r>
            <a:r>
              <a:rPr lang="en-US" sz="6000" b="1" dirty="0">
                <a:latin typeface="Arial Black" panose="020B0A04020102020204" pitchFamily="34" charset="0"/>
              </a:rPr>
              <a:t> perspective </a:t>
            </a:r>
            <a:r>
              <a:rPr lang="en-US" sz="6000" b="1" dirty="0" err="1">
                <a:latin typeface="Arial Black" panose="020B0A04020102020204" pitchFamily="34" charset="0"/>
              </a:rPr>
              <a:t>în</a:t>
            </a:r>
            <a:r>
              <a:rPr lang="en-US" sz="6000" b="1" dirty="0">
                <a:latin typeface="Arial Black" panose="020B0A04020102020204" pitchFamily="34" charset="0"/>
              </a:rPr>
              <a:t> </a:t>
            </a:r>
            <a:r>
              <a:rPr lang="en-US" sz="6000" b="1" dirty="0" err="1">
                <a:latin typeface="Arial Black" panose="020B0A04020102020204" pitchFamily="34" charset="0"/>
              </a:rPr>
              <a:t>cercetarea</a:t>
            </a:r>
            <a:r>
              <a:rPr lang="en-US" sz="6000" b="1" dirty="0">
                <a:latin typeface="Arial Black" panose="020B0A04020102020204" pitchFamily="34" charset="0"/>
              </a:rPr>
              <a:t> </a:t>
            </a:r>
            <a:r>
              <a:rPr lang="en-US" sz="6000" b="1" dirty="0" err="1">
                <a:latin typeface="Arial Black" panose="020B0A04020102020204" pitchFamily="34" charset="0"/>
              </a:rPr>
              <a:t>agricolă</a:t>
            </a:r>
            <a:r>
              <a:rPr lang="en-US" sz="6000" b="1" dirty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6000" b="1" dirty="0" err="1">
                <a:latin typeface="Arial Black" panose="020B0A04020102020204" pitchFamily="34" charset="0"/>
              </a:rPr>
              <a:t>și</a:t>
            </a:r>
            <a:r>
              <a:rPr lang="en-US" sz="6000" b="1" dirty="0">
                <a:latin typeface="Arial Black" panose="020B0A04020102020204" pitchFamily="34" charset="0"/>
              </a:rPr>
              <a:t> </a:t>
            </a:r>
            <a:r>
              <a:rPr lang="en-US" sz="6000" b="1" dirty="0" err="1">
                <a:latin typeface="Arial Black" panose="020B0A04020102020204" pitchFamily="34" charset="0"/>
              </a:rPr>
              <a:t>silvică</a:t>
            </a:r>
            <a:r>
              <a:rPr lang="en-US" sz="6000" b="1" dirty="0">
                <a:latin typeface="Arial Black" panose="020B0A04020102020204" pitchFamily="34" charset="0"/>
              </a:rPr>
              <a:t> </a:t>
            </a:r>
            <a:r>
              <a:rPr lang="en-US" sz="6000" b="1" dirty="0" err="1">
                <a:latin typeface="Arial Black" panose="020B0A04020102020204" pitchFamily="34" charset="0"/>
              </a:rPr>
              <a:t>românească</a:t>
            </a:r>
            <a:r>
              <a:rPr lang="en-US" sz="6000" b="1" dirty="0">
                <a:latin typeface="Arial Black" panose="020B0A04020102020204" pitchFamily="34" charset="0"/>
              </a:rPr>
              <a:t>”</a:t>
            </a:r>
          </a:p>
          <a:p>
            <a:pPr algn="ctr"/>
            <a:r>
              <a:rPr lang="en-US" sz="6000" b="1" dirty="0">
                <a:latin typeface="Arial Black" panose="020B0A04020102020204" pitchFamily="34" charset="0"/>
              </a:rPr>
              <a:t>Edi</a:t>
            </a:r>
            <a:r>
              <a:rPr lang="ro-RO" sz="6000" b="1" dirty="0" err="1">
                <a:latin typeface="Arial Black" panose="020B0A04020102020204" pitchFamily="34" charset="0"/>
              </a:rPr>
              <a:t>ția</a:t>
            </a:r>
            <a:r>
              <a:rPr lang="ro-RO" sz="6000" b="1" dirty="0">
                <a:latin typeface="Arial Black" panose="020B0A04020102020204" pitchFamily="34" charset="0"/>
              </a:rPr>
              <a:t> a V-a – 2</a:t>
            </a:r>
            <a:r>
              <a:rPr lang="en-US" sz="6000" b="1" dirty="0">
                <a:latin typeface="Arial Black" panose="020B0A04020102020204" pitchFamily="34" charset="0"/>
              </a:rPr>
              <a:t>8</a:t>
            </a:r>
            <a:r>
              <a:rPr lang="ro-RO" sz="6000" b="1" dirty="0">
                <a:latin typeface="Arial Black" panose="020B0A04020102020204" pitchFamily="34" charset="0"/>
              </a:rPr>
              <a:t> mai 2026</a:t>
            </a:r>
          </a:p>
          <a:p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27651456" y="1684421"/>
            <a:ext cx="30172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/>
              <a:t>Sigla Instituției </a:t>
            </a:r>
          </a:p>
          <a:p>
            <a:r>
              <a:rPr lang="ro-RO" sz="4000" dirty="0"/>
              <a:t>autorului principal</a:t>
            </a:r>
          </a:p>
          <a:p>
            <a:endParaRPr lang="ro-RO" sz="4800" dirty="0"/>
          </a:p>
          <a:p>
            <a:endParaRPr lang="ro-RO" sz="4800" dirty="0"/>
          </a:p>
          <a:p>
            <a:endParaRPr lang="ro-RO" sz="4800" dirty="0"/>
          </a:p>
          <a:p>
            <a:endParaRPr lang="en-US" sz="4800" dirty="0"/>
          </a:p>
        </p:txBody>
      </p:sp>
      <p:pic>
        <p:nvPicPr>
          <p:cNvPr id="26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3" y="903169"/>
            <a:ext cx="2904903" cy="402333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6047" y="789930"/>
            <a:ext cx="3866111" cy="402855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1830A63-3ED5-9934-ED39-2CFF916527B5}"/>
              </a:ext>
            </a:extLst>
          </p:cNvPr>
          <p:cNvGrpSpPr/>
          <p:nvPr/>
        </p:nvGrpSpPr>
        <p:grpSpPr>
          <a:xfrm>
            <a:off x="1047959" y="18300242"/>
            <a:ext cx="13446413" cy="6993473"/>
            <a:chOff x="1582133" y="19836368"/>
            <a:chExt cx="13446413" cy="69934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9A92B3-A5B0-07D3-2BBB-A407067E4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08648" y="19836368"/>
              <a:ext cx="4919898" cy="2865368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ED46166-5818-3F68-8D60-2DD62CC22D35}"/>
                </a:ext>
              </a:extLst>
            </p:cNvPr>
            <p:cNvCxnSpPr>
              <a:cxnSpLocks/>
            </p:cNvCxnSpPr>
            <p:nvPr/>
          </p:nvCxnSpPr>
          <p:spPr>
            <a:xfrm>
              <a:off x="11599131" y="20593702"/>
              <a:ext cx="1317810" cy="146371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9CE807DB-C55F-FFD4-3F61-18CD2679E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4728" y="20384267"/>
              <a:ext cx="4362613" cy="1673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ro-RO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Stațiunea de Cercetare Dezvoltare 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ro-RO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SCDA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 Turda</a:t>
              </a:r>
              <a:endPara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79DBE0-6C76-A31D-89AE-9B829A9A5284}"/>
                </a:ext>
              </a:extLst>
            </p:cNvPr>
            <p:cNvSpPr txBox="1"/>
            <p:nvPr/>
          </p:nvSpPr>
          <p:spPr>
            <a:xfrm>
              <a:off x="1582133" y="20828198"/>
              <a:ext cx="7337174" cy="60016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ro-RO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Screening fenotipic </a:t>
              </a:r>
            </a:p>
            <a:p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Trei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soiuri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 de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orz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 de prim</a:t>
              </a:r>
              <a:r>
                <a:rPr kumimoji="0" lang="ro-RO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ăvară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autohtone</a:t>
              </a:r>
              <a:r>
                <a:rPr kumimoji="0" lang="ro-RO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: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Romanița</a:t>
              </a:r>
              <a:endPara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Daciana</a:t>
              </a:r>
              <a:endParaRPr lang="ro-RO" sz="32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Jubileu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r>
                <a:rPr lang="ro-RO" sz="3200" dirty="0">
                  <a:solidFill>
                    <a:srgbClr val="1F1F1F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Patru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rgbClr val="1F1F1F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soiuri</a:t>
              </a:r>
              <a:r>
                <a:rPr lang="en-GB" sz="3200" dirty="0">
                  <a:solidFill>
                    <a:srgbClr val="1F1F1F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de </a:t>
              </a:r>
              <a:r>
                <a:rPr lang="en-GB" sz="3200" dirty="0" err="1">
                  <a:solidFill>
                    <a:srgbClr val="1F1F1F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orz</a:t>
              </a:r>
              <a:r>
                <a:rPr lang="en-GB" sz="3200" dirty="0">
                  <a:solidFill>
                    <a:srgbClr val="1F1F1F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de prim</a:t>
              </a:r>
              <a:r>
                <a:rPr lang="ro-RO" sz="3200" dirty="0">
                  <a:solidFill>
                    <a:srgbClr val="1F1F1F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ăvară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europene</a:t>
              </a:r>
              <a:r>
                <a:rPr kumimoji="0" lang="ro-RO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: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Alexis</a:t>
              </a:r>
              <a:endPara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Sulilly</a:t>
              </a:r>
              <a:endParaRPr lang="ro-RO" sz="32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Concerto </a:t>
              </a:r>
              <a:endPara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Belgravia </a:t>
              </a:r>
              <a:endParaRPr lang="en-US" sz="3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0D28D9-0A6E-3127-06A9-D927E86D5B8C}"/>
                </a:ext>
              </a:extLst>
            </p:cNvPr>
            <p:cNvSpPr txBox="1"/>
            <p:nvPr/>
          </p:nvSpPr>
          <p:spPr>
            <a:xfrm>
              <a:off x="8439924" y="22938979"/>
              <a:ext cx="6588622" cy="3046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ro-RO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Amprenta moleculară</a:t>
              </a:r>
            </a:p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11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markeri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o-RO" sz="3200" dirty="0">
                  <a:latin typeface="Arial" panose="020B0604020202020204" pitchFamily="34" charset="0"/>
                  <a:cs typeface="Arial" panose="020B0604020202020204" pitchFamily="34" charset="0"/>
                </a:rPr>
                <a:t>moleculari: </a:t>
              </a:r>
            </a:p>
            <a:p>
              <a:pPr algn="just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Bmag0872 Bmag0125 Bmag0808 Ebmatc0003 Bmag13 Bmag0173 EBmac0603 EBmac501 Bmag500 </a:t>
              </a:r>
              <a:r>
                <a:rPr lang="ro-RO" sz="3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un690</a:t>
              </a:r>
              <a:r>
                <a:rPr lang="ro-RO" sz="3200" dirty="0">
                  <a:latin typeface="Arial" panose="020B0604020202020204" pitchFamily="34" charset="0"/>
                  <a:cs typeface="Arial" panose="020B0604020202020204" pitchFamily="34" charset="0"/>
                </a:rPr>
                <a:t> S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cssr04163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0CAB0FC-A04E-5328-982F-415616CFD6FA}"/>
              </a:ext>
            </a:extLst>
          </p:cNvPr>
          <p:cNvSpPr txBox="1"/>
          <p:nvPr/>
        </p:nvSpPr>
        <p:spPr>
          <a:xfrm>
            <a:off x="1004230" y="25476740"/>
            <a:ext cx="14220618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Toleranța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secetă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fost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evaluată</a:t>
            </a:r>
            <a:r>
              <a:rPr lang="ro-RO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în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post-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anteză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metoda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desicării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chimice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(Blum, 1998),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utilizată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inhibarea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fotosintezei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o-RO" sz="29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Markerul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molecular Bmag500 a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fost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folosit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monitorizarea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răspunsului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ro-RO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secetă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o-RO" sz="29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Analizele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PCR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realizate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sistemul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Eppendorf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Mastercycler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® X50s (35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cicluri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au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permis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compararea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profilurilor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alelice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ale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genotipurilor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studiate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soiul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Sebastian,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utilizat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martor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referință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toleranța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secetă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(Collin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colab</a:t>
            </a:r>
            <a:r>
              <a:rPr lang="en-GB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2025).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CC12A1-50FC-26CF-FF60-5AB61045486C}"/>
              </a:ext>
            </a:extLst>
          </p:cNvPr>
          <p:cNvSpPr txBox="1"/>
          <p:nvPr/>
        </p:nvSpPr>
        <p:spPr>
          <a:xfrm>
            <a:off x="1302728" y="29284592"/>
            <a:ext cx="13817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28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REZULTATE ȘI DISCUȚII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4C0AAF-6ECD-8961-30BC-8B524C63ACAE}"/>
              </a:ext>
            </a:extLst>
          </p:cNvPr>
          <p:cNvSpPr txBox="1"/>
          <p:nvPr/>
        </p:nvSpPr>
        <p:spPr>
          <a:xfrm>
            <a:off x="1496989" y="37165930"/>
            <a:ext cx="13793014" cy="1817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Fig. 1.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Variația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parametrilor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morfoproductivi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condițiile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experimentale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cultivarele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orz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analizate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semnificația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statistică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(ANOVA) a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factorilor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soi (S), an (A)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tratament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(T).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Notă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Valorile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din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panoul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stâng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reprezintă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testul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F; ns =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nesemnificativ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*, **, ***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indică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semnificația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statistică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pragurile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&lt; 0.05, 0.01,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respectiv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0.001.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Culorile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din heatmap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reflectă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gradientul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valorilor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medii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(de la 24.1 la 28.6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boabe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/spic). T-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condiții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simulare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secetei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Un=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condiții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naturale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4583DB3-B912-93C0-4229-60123D033AF5}"/>
              </a:ext>
            </a:extLst>
          </p:cNvPr>
          <p:cNvGrpSpPr/>
          <p:nvPr/>
        </p:nvGrpSpPr>
        <p:grpSpPr>
          <a:xfrm>
            <a:off x="16680710" y="12290414"/>
            <a:ext cx="14576246" cy="12376864"/>
            <a:chOff x="16868570" y="13008591"/>
            <a:chExt cx="14576246" cy="1237686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B854E52-0A82-461F-CF1D-BF2D517A1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2002" y="13343621"/>
              <a:ext cx="6982658" cy="3840655"/>
            </a:xfrm>
            <a:prstGeom prst="rect">
              <a:avLst/>
            </a:prstGeom>
            <a:noFill/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25C365-FE20-02B6-F5DD-D5714BE1B248}"/>
                </a:ext>
              </a:extLst>
            </p:cNvPr>
            <p:cNvSpPr txBox="1"/>
            <p:nvPr/>
          </p:nvSpPr>
          <p:spPr>
            <a:xfrm>
              <a:off x="17132002" y="17268601"/>
              <a:ext cx="6982658" cy="1841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ro-RO" sz="2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Fig. 2</a:t>
              </a:r>
              <a:r>
                <a:rPr lang="ro-RO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Testarea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capacității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discriminare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primerilor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selectați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în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cazul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profilurilor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ADN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pentru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soiurile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Alexis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și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Sulilly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Notă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banda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L</a:t>
              </a:r>
              <a:r>
                <a:rPr lang="ro-RO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marker</a:t>
              </a:r>
              <a:r>
                <a:rPr lang="ro-RO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standard 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ro-RO" sz="2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DNA 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Ladder 100 bp),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benzile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1–11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corespund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markerilor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analizați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</a:t>
              </a:r>
              <a:r>
                <a:rPr lang="ro-RO" sz="2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lang="ro-RO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abelul 1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95D5EDF-936B-1BD1-6A26-2CB84214930B}"/>
                </a:ext>
              </a:extLst>
            </p:cNvPr>
            <p:cNvSpPr txBox="1"/>
            <p:nvPr/>
          </p:nvSpPr>
          <p:spPr>
            <a:xfrm>
              <a:off x="16868570" y="23873246"/>
              <a:ext cx="14576246" cy="1512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ro-RO" sz="2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Fig. 4 a și b.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Profilele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electroforetice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ale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celor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7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cultivare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analizate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generate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și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amplificate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PCR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utilizând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primerul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EBmac0603</a:t>
              </a:r>
              <a:r>
                <a:rPr lang="ro-RO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(a)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și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respectiv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Bmag500</a:t>
              </a:r>
              <a:r>
                <a:rPr lang="ro-RO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(b)</a:t>
              </a:r>
              <a:endPara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Notă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banda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L</a:t>
              </a:r>
              <a:r>
                <a:rPr lang="ro-RO" sz="2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marker </a:t>
              </a:r>
              <a:r>
                <a:rPr lang="ro-RO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standard 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(DNA Ladder 25 bp),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benzile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1–7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corespund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cultivarelor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analizate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Romanița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Daciana,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Jubileu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Alexis,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Sulilly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Concerto, Belgravia),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banda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8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corespunde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cultivarului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Sebastian </a:t>
              </a:r>
              <a:r>
                <a:rPr lang="ro-RO" sz="2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referință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pentru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toleranța</a:t>
              </a:r>
              <a:r>
                <a:rPr lang="en-GB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la </a:t>
              </a:r>
              <a:r>
                <a:rPr lang="en-GB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secetă</a:t>
              </a:r>
              <a:r>
                <a:rPr lang="ro-RO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2760B3C-9A1D-5B50-D721-E9DECFAB5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724261" y="13008591"/>
              <a:ext cx="6579700" cy="463107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066D336-B859-63B7-0852-6D6C13F31C6C}"/>
                </a:ext>
              </a:extLst>
            </p:cNvPr>
            <p:cNvSpPr txBox="1"/>
            <p:nvPr/>
          </p:nvSpPr>
          <p:spPr>
            <a:xfrm>
              <a:off x="24724260" y="17591302"/>
              <a:ext cx="6417366" cy="14096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ro-RO" sz="2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Fig. 3.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Dendrograma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generată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pe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baza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algoritmului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UPGMA,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ilustrând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relațiile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genetice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dintre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genotipurile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orz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derivată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din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utilizarea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markerilor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moleculari</a:t>
              </a:r>
              <a:r>
                <a:rPr lang="en-GB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SSR.</a:t>
              </a:r>
              <a:endPara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840236E5-C102-A260-51F5-5519E86C4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13431"/>
              </p:ext>
            </p:extLst>
          </p:nvPr>
        </p:nvGraphicFramePr>
        <p:xfrm>
          <a:off x="17062350" y="26026281"/>
          <a:ext cx="14053751" cy="5325508"/>
        </p:xfrm>
        <a:graphic>
          <a:graphicData uri="http://schemas.openxmlformats.org/drawingml/2006/table">
            <a:tbl>
              <a:tblPr firstRow="1" firstCol="1" bandRow="1"/>
              <a:tblGrid>
                <a:gridCol w="1804501">
                  <a:extLst>
                    <a:ext uri="{9D8B030D-6E8A-4147-A177-3AD203B41FA5}">
                      <a16:colId xmlns:a16="http://schemas.microsoft.com/office/drawing/2014/main" val="1921689635"/>
                    </a:ext>
                  </a:extLst>
                </a:gridCol>
                <a:gridCol w="1351970">
                  <a:extLst>
                    <a:ext uri="{9D8B030D-6E8A-4147-A177-3AD203B41FA5}">
                      <a16:colId xmlns:a16="http://schemas.microsoft.com/office/drawing/2014/main" val="1356397979"/>
                    </a:ext>
                  </a:extLst>
                </a:gridCol>
                <a:gridCol w="1374457">
                  <a:extLst>
                    <a:ext uri="{9D8B030D-6E8A-4147-A177-3AD203B41FA5}">
                      <a16:colId xmlns:a16="http://schemas.microsoft.com/office/drawing/2014/main" val="178887785"/>
                    </a:ext>
                  </a:extLst>
                </a:gridCol>
                <a:gridCol w="1888824">
                  <a:extLst>
                    <a:ext uri="{9D8B030D-6E8A-4147-A177-3AD203B41FA5}">
                      <a16:colId xmlns:a16="http://schemas.microsoft.com/office/drawing/2014/main" val="2464403506"/>
                    </a:ext>
                  </a:extLst>
                </a:gridCol>
                <a:gridCol w="1886014">
                  <a:extLst>
                    <a:ext uri="{9D8B030D-6E8A-4147-A177-3AD203B41FA5}">
                      <a16:colId xmlns:a16="http://schemas.microsoft.com/office/drawing/2014/main" val="1462838765"/>
                    </a:ext>
                  </a:extLst>
                </a:gridCol>
                <a:gridCol w="2228925">
                  <a:extLst>
                    <a:ext uri="{9D8B030D-6E8A-4147-A177-3AD203B41FA5}">
                      <a16:colId xmlns:a16="http://schemas.microsoft.com/office/drawing/2014/main" val="1665117504"/>
                    </a:ext>
                  </a:extLst>
                </a:gridCol>
                <a:gridCol w="1604939">
                  <a:extLst>
                    <a:ext uri="{9D8B030D-6E8A-4147-A177-3AD203B41FA5}">
                      <a16:colId xmlns:a16="http://schemas.microsoft.com/office/drawing/2014/main" val="2600726804"/>
                    </a:ext>
                  </a:extLst>
                </a:gridCol>
                <a:gridCol w="1914121">
                  <a:extLst>
                    <a:ext uri="{9D8B030D-6E8A-4147-A177-3AD203B41FA5}">
                      <a16:colId xmlns:a16="http://schemas.microsoft.com/office/drawing/2014/main" val="3219563806"/>
                    </a:ext>
                  </a:extLst>
                </a:gridCol>
              </a:tblGrid>
              <a:tr h="1480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Marker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Numărul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allele (Na)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Numărul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allele 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(Ne)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Heterozigoția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observată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Heterozigoția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așteptată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(He)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Conținutul  infomațional al polimorfismului (PIC)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Indicele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diversitate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genetică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Nei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o-RO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Indicele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informațional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Shanon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94467"/>
                  </a:ext>
                </a:extLst>
              </a:tr>
              <a:tr h="349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Bmag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0872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4.500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1.561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433807"/>
                  </a:ext>
                </a:extLst>
              </a:tr>
              <a:tr h="349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Bmag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0125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0.890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2.303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225492"/>
                  </a:ext>
                </a:extLst>
              </a:tr>
              <a:tr h="349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Bmag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0808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0.444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0.136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0.444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0.637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32143"/>
                  </a:ext>
                </a:extLst>
              </a:tr>
              <a:tr h="349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Ebmatc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0003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0.760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1.609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281040"/>
                  </a:ext>
                </a:extLst>
              </a:tr>
              <a:tr h="349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Bmag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3.571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0.642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1.332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888932"/>
                  </a:ext>
                </a:extLst>
              </a:tr>
              <a:tr h="349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Bmag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0173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3.571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0.642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1.332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153244"/>
                  </a:ext>
                </a:extLst>
              </a:tr>
              <a:tr h="349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EBmac0603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4.455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1.550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13247"/>
                  </a:ext>
                </a:extLst>
              </a:tr>
              <a:tr h="349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Bmag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4.500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1.561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73959"/>
                  </a:ext>
                </a:extLst>
              </a:tr>
              <a:tr h="349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sun 690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2.632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0.620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0.476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0.620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1.030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096120"/>
                  </a:ext>
                </a:extLst>
              </a:tr>
              <a:tr h="349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scssr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04163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2.273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0.560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0.366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0.560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654292"/>
                  </a:ext>
                </a:extLst>
              </a:tr>
              <a:tr h="349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915702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A379B39B-4655-E3D0-2299-9950B7C2FFC8}"/>
              </a:ext>
            </a:extLst>
          </p:cNvPr>
          <p:cNvSpPr txBox="1"/>
          <p:nvPr/>
        </p:nvSpPr>
        <p:spPr>
          <a:xfrm>
            <a:off x="16944142" y="25542515"/>
            <a:ext cx="14053751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Tabelul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Parametrii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genetici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markerilor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utilizați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analiza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genotipurilor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orz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studiate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4142" y="19267943"/>
            <a:ext cx="6982658" cy="3574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230" y="30262189"/>
            <a:ext cx="14006816" cy="6899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34922" y="19302929"/>
            <a:ext cx="6982658" cy="35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3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31" y="29532825"/>
            <a:ext cx="14006816" cy="815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888" y="5900769"/>
            <a:ext cx="32396400" cy="0"/>
          </a:xfrm>
          <a:prstGeom prst="line">
            <a:avLst/>
          </a:prstGeom>
          <a:ln w="1270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8680" y="6569061"/>
            <a:ext cx="31441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of SSR markers in assessing genetic diversity and heat tolerance in spring barley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680" y="8039202"/>
            <a:ext cx="31062990" cy="383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ro-RO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Emanuela FILIP</a:t>
            </a:r>
            <a:r>
              <a:rPr lang="ro-RO" sz="3600" b="1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o-RO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Ioana BERINDEAN</a:t>
            </a:r>
            <a:r>
              <a:rPr lang="ro-RO" sz="3600" b="1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o-RO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Alexandru</a:t>
            </a:r>
            <a:r>
              <a:rPr lang="en-GB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COSTIN</a:t>
            </a:r>
            <a:r>
              <a:rPr lang="ro-RO" sz="3600" b="1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o-RO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Matilda CIUCĂ</a:t>
            </a:r>
            <a:r>
              <a:rPr lang="ro-RO" sz="3600" b="1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o-RO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Ioana CRIȘAN</a:t>
            </a:r>
            <a:r>
              <a:rPr lang="ro-RO" sz="3600" b="1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o-RO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Nicolae TRITEAN</a:t>
            </a:r>
            <a:r>
              <a:rPr lang="ro-RO" sz="3600" b="1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o-RO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Doru PAMFIL</a:t>
            </a:r>
            <a:r>
              <a:rPr lang="ro-RO" sz="3600" b="1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  <a:p>
            <a:pPr algn="r">
              <a:lnSpc>
                <a:spcPct val="107000"/>
              </a:lnSpc>
            </a:pPr>
            <a:endParaRPr lang="ro-RO" sz="2000" b="1" baseline="30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</a:pP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Agricultural Research and Development Station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Turda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27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Agriculturii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Street, 401100,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Turda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Cluj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Country, Romania</a:t>
            </a:r>
            <a:endParaRPr lang="en-GB" sz="3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</a:pPr>
            <a:r>
              <a:rPr lang="en-GB" sz="36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of Agricultural Sciences and Veterinary Medicine Cluj-Napoca, </a:t>
            </a:r>
            <a:r>
              <a:rPr lang="en-GB" sz="3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Mănăștur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Street 3-5, 400372, </a:t>
            </a:r>
            <a:r>
              <a:rPr lang="en-GB" sz="3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Cluj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Country, Romania</a:t>
            </a:r>
          </a:p>
          <a:p>
            <a:pPr algn="r">
              <a:lnSpc>
                <a:spcPct val="107000"/>
              </a:lnSpc>
            </a:pPr>
            <a:r>
              <a:rPr lang="en-GB" sz="36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Agricultural Research and Development Institute </a:t>
            </a:r>
            <a:r>
              <a:rPr lang="en-GB" sz="3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Fundulea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915200, </a:t>
            </a:r>
            <a:r>
              <a:rPr lang="en-GB" sz="3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Fundulea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Călărași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Country, Romania</a:t>
            </a:r>
          </a:p>
          <a:p>
            <a:pPr algn="r"/>
            <a:r>
              <a:rPr lang="en-GB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3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*Corresponding author, e-mail: </a:t>
            </a:r>
            <a:r>
              <a:rPr lang="en-GB" sz="2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ioana.berindean@usamvcluj.ro</a:t>
            </a:r>
            <a:r>
              <a:rPr lang="ro-RO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GB" sz="3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4230" y="10921104"/>
            <a:ext cx="1362413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noProof="1">
                <a:latin typeface="Arial" charset="0"/>
                <a:ea typeface="Arial" charset="0"/>
                <a:cs typeface="Arial" charset="0"/>
              </a:rPr>
              <a:t>INTRODUCTION</a:t>
            </a:r>
            <a:r>
              <a:rPr lang="en-US" sz="3600" b="1" noProof="1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endParaRPr lang="ro-RO" sz="2800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571500" lvl="0" indent="-5715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noProof="1">
                <a:solidFill>
                  <a:prstClr val="black"/>
                </a:solidFill>
                <a:latin typeface="Arial" panose="020B0604020202020204" pitchFamily="34" charset="0"/>
              </a:rPr>
              <a:t>Barley (</a:t>
            </a:r>
            <a:r>
              <a:rPr lang="en-US" sz="3200" b="1" i="1" noProof="1">
                <a:solidFill>
                  <a:prstClr val="black"/>
                </a:solidFill>
                <a:latin typeface="Arial" panose="020B0604020202020204" pitchFamily="34" charset="0"/>
              </a:rPr>
              <a:t>Hordeum vulgare</a:t>
            </a:r>
            <a:r>
              <a:rPr lang="en-US" sz="3200" noProof="1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noProof="1">
                <a:solidFill>
                  <a:prstClr val="black"/>
                </a:solidFill>
                <a:latin typeface="Arial" panose="020B0604020202020204" pitchFamily="34" charset="0"/>
              </a:rPr>
              <a:t>L.</a:t>
            </a:r>
            <a:r>
              <a:rPr lang="en-US" sz="3200" noProof="1">
                <a:solidFill>
                  <a:prstClr val="black"/>
                </a:solidFill>
                <a:latin typeface="Arial" panose="020B0604020202020204" pitchFamily="34" charset="0"/>
              </a:rPr>
              <a:t>) is a globally significant cereal crop, utilized for fodder, malting, and food security.</a:t>
            </a:r>
          </a:p>
          <a:p>
            <a:pPr marL="571500" lvl="0" indent="-5715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noProof="1">
                <a:solidFill>
                  <a:prstClr val="black"/>
                </a:solidFill>
                <a:latin typeface="Arial" panose="020B0604020202020204" pitchFamily="34" charset="0"/>
              </a:rPr>
              <a:t>The increasing frequency and intensification of drought phenomena during the post-anthesis period adversely affect the yield and harvest stability of spring barley, even within favorable cultivation areas.</a:t>
            </a:r>
          </a:p>
          <a:p>
            <a:pPr marL="571500" lvl="0" indent="-5715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noProof="1">
                <a:solidFill>
                  <a:prstClr val="black"/>
                </a:solidFill>
                <a:latin typeface="Arial" panose="020B0604020202020204" pitchFamily="34" charset="0"/>
              </a:rPr>
              <a:t>Genetic diversity and yield stability are essential for plant breeding and the selection of genotypes adapted to climatic stress.</a:t>
            </a:r>
          </a:p>
          <a:p>
            <a:pPr marL="571500" lvl="0" indent="-5715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noProof="1">
                <a:solidFill>
                  <a:prstClr val="black"/>
                </a:solidFill>
                <a:latin typeface="Arial" panose="020B0604020202020204" pitchFamily="34" charset="0"/>
              </a:rPr>
              <a:t>Molecular markers provide an efficient and complementary method for evaluating genetic diversity and structure in small-grain cereals.</a:t>
            </a:r>
          </a:p>
          <a:p>
            <a:pPr marL="571500" lvl="0" indent="-5715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noProof="1">
                <a:solidFill>
                  <a:prstClr val="black"/>
                </a:solidFill>
                <a:latin typeface="Arial" panose="020B0604020202020204" pitchFamily="34" charset="0"/>
              </a:rPr>
              <a:t>Correlating molecular analyses with the evaluation of morpho-productive traits and heat tolerance facilitates the identification of high-performing genotypes for breeding programs.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8032" y="18173973"/>
            <a:ext cx="13793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noProof="1">
                <a:latin typeface="Arial" charset="0"/>
                <a:ea typeface="Arial" charset="0"/>
                <a:cs typeface="Arial" charset="0"/>
              </a:rPr>
              <a:t>MATERIAL ŞI METHODS</a:t>
            </a:r>
          </a:p>
          <a:p>
            <a:endParaRPr lang="ro-RO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43932" y="31812349"/>
            <a:ext cx="1501689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o-RO" sz="4000" b="1" dirty="0">
                <a:latin typeface="Arial" charset="0"/>
                <a:ea typeface="Arial" charset="0"/>
                <a:cs typeface="Arial" charset="0"/>
              </a:rPr>
              <a:t>CONCLUSIONS</a:t>
            </a: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x-none" altLang="x-non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Biometric evaluation under drought-simulated conditions identified the varieties Concerto and Belgravia as valuable genetic resources for grain weight and TKW, while the variety Daciana stood out in terms of grains per spike.</a:t>
            </a: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x-none" altLang="x-non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utilization of the Bmag500 (6H.2) locus can be considered a genetic diagnostic tool, confirming the presence of drought-tolerance-specific alleles in high-performing genotypes through electrophoretic profile identity with the reference standard, Sebastian.</a:t>
            </a: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altLang="x-non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low level of genetic variation indicated by the mean observed heterozygosity (</a:t>
            </a:r>
            <a:r>
              <a:rPr lang="en-GB" altLang="x-none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GB" altLang="x-non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0.3) may be attributed to the small number of markers included in the study.</a:t>
            </a:r>
            <a:endParaRPr lang="ro-RO" altLang="x-none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x-none" altLang="x-non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Molecular clustering of divergent genotypes informs hybridization strategies; nevertheless, confirming transgressive segregation in subsequent generations requires phenotypic, biometric, and experimental hybridization data.</a:t>
            </a:r>
            <a:endParaRPr lang="x-none" altLang="x-none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0830" y="5982059"/>
            <a:ext cx="32396400" cy="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6145828"/>
            <a:ext cx="32396400" cy="0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52392" y="887681"/>
            <a:ext cx="21945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noProof="1">
                <a:solidFill>
                  <a:prstClr val="black"/>
                </a:solidFill>
                <a:latin typeface="Arial Black" panose="020B0A04020102020204" pitchFamily="34" charset="0"/>
              </a:rPr>
              <a:t>The 5th Edition of the Annual Conference</a:t>
            </a:r>
          </a:p>
          <a:p>
            <a:pPr lvl="0" algn="ctr"/>
            <a:r>
              <a:rPr lang="en-US" sz="6000" b="1" noProof="1">
                <a:solidFill>
                  <a:prstClr val="black"/>
                </a:solidFill>
                <a:latin typeface="Arial Black" panose="020B0A04020102020204" pitchFamily="34" charset="0"/>
              </a:rPr>
              <a:t>“Romanian agricultural and forestry research: achievements and prospectives” </a:t>
            </a:r>
          </a:p>
          <a:p>
            <a:pPr lvl="0" algn="ctr"/>
            <a:r>
              <a:rPr lang="en-US" sz="6000" b="1" noProof="1">
                <a:solidFill>
                  <a:prstClr val="black"/>
                </a:solidFill>
                <a:latin typeface="Arial Black" panose="020B0A04020102020204" pitchFamily="34" charset="0"/>
              </a:rPr>
              <a:t>May 28, 2026</a:t>
            </a:r>
          </a:p>
          <a:p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51456" y="1684421"/>
            <a:ext cx="30172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>
                <a:solidFill>
                  <a:prstClr val="black"/>
                </a:solidFill>
              </a:rPr>
              <a:t>Sigla Instituției </a:t>
            </a:r>
          </a:p>
          <a:p>
            <a:r>
              <a:rPr lang="ro-RO" sz="4000" dirty="0">
                <a:solidFill>
                  <a:prstClr val="black"/>
                </a:solidFill>
              </a:rPr>
              <a:t>autorului principal</a:t>
            </a:r>
          </a:p>
          <a:p>
            <a:endParaRPr lang="ro-RO" sz="4800" dirty="0">
              <a:solidFill>
                <a:prstClr val="black"/>
              </a:solidFill>
            </a:endParaRPr>
          </a:p>
          <a:p>
            <a:endParaRPr lang="ro-RO" sz="4800" dirty="0">
              <a:solidFill>
                <a:prstClr val="black"/>
              </a:solidFill>
            </a:endParaRPr>
          </a:p>
          <a:p>
            <a:endParaRPr lang="ro-RO" sz="4800" dirty="0">
              <a:solidFill>
                <a:prstClr val="black"/>
              </a:solidFill>
            </a:endParaRPr>
          </a:p>
          <a:p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26" name="Picture 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3" y="903169"/>
            <a:ext cx="2904903" cy="402333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6047" y="789930"/>
            <a:ext cx="3866111" cy="402855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1830A63-3ED5-9934-ED39-2CFF916527B5}"/>
              </a:ext>
            </a:extLst>
          </p:cNvPr>
          <p:cNvGrpSpPr/>
          <p:nvPr/>
        </p:nvGrpSpPr>
        <p:grpSpPr>
          <a:xfrm>
            <a:off x="1327559" y="18300242"/>
            <a:ext cx="13300808" cy="6747161"/>
            <a:chOff x="1861733" y="19836368"/>
            <a:chExt cx="13300808" cy="67471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9A92B3-A5B0-07D3-2BBB-A407067E4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08648" y="19836368"/>
              <a:ext cx="4919898" cy="2865368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ED46166-5818-3F68-8D60-2DD62CC22D35}"/>
                </a:ext>
              </a:extLst>
            </p:cNvPr>
            <p:cNvCxnSpPr>
              <a:cxnSpLocks/>
            </p:cNvCxnSpPr>
            <p:nvPr/>
          </p:nvCxnSpPr>
          <p:spPr>
            <a:xfrm>
              <a:off x="6649885" y="20704194"/>
              <a:ext cx="6267056" cy="135322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9CE807DB-C55F-FFD4-3F61-18CD2679E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5912" y="20476239"/>
              <a:ext cx="4858385" cy="16348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3200" b="1" noProof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Agricultural Research and Development (ARDS) Turda</a:t>
              </a:r>
              <a:endParaRPr lang="en-US" sz="3200" noProof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79DBE0-6C76-A31D-89AE-9B829A9A5284}"/>
                </a:ext>
              </a:extLst>
            </p:cNvPr>
            <p:cNvSpPr txBox="1"/>
            <p:nvPr/>
          </p:nvSpPr>
          <p:spPr>
            <a:xfrm>
              <a:off x="1861733" y="21566771"/>
              <a:ext cx="7163371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noProof="1">
                  <a:latin typeface="Arial" panose="020B0604020202020204" pitchFamily="34" charset="0"/>
                  <a:cs typeface="Arial" panose="020B0604020202020204" pitchFamily="34" charset="0"/>
                </a:rPr>
                <a:t>Phenotypic Screening</a:t>
              </a:r>
              <a:endParaRPr lang="en-US" sz="3200" b="1" noProof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  <a:p>
              <a:r>
                <a:rPr lang="en-US" sz="3200" noProof="1">
                  <a:latin typeface="Arial" panose="020B0604020202020204" pitchFamily="34" charset="0"/>
                  <a:cs typeface="Arial" panose="020B0604020202020204" pitchFamily="34" charset="0"/>
                </a:rPr>
                <a:t>Three local spring barley varieties</a:t>
              </a: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3200" noProof="1">
                  <a:latin typeface="Arial" panose="020B0604020202020204" pitchFamily="34" charset="0"/>
                  <a:cs typeface="Arial" panose="020B0604020202020204" pitchFamily="34" charset="0"/>
                </a:rPr>
                <a:t>Romanița</a:t>
              </a: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3200" noProof="1">
                  <a:latin typeface="Arial" panose="020B0604020202020204" pitchFamily="34" charset="0"/>
                  <a:cs typeface="Arial" panose="020B0604020202020204" pitchFamily="34" charset="0"/>
                </a:rPr>
                <a:t>Daciana</a:t>
              </a: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3200" noProof="1">
                  <a:latin typeface="Arial" panose="020B0604020202020204" pitchFamily="34" charset="0"/>
                  <a:cs typeface="Arial" panose="020B0604020202020204" pitchFamily="34" charset="0"/>
                </a:rPr>
                <a:t>Jubileu</a:t>
              </a:r>
            </a:p>
            <a:p>
              <a:r>
                <a:rPr lang="en-US" sz="3200" noProof="1">
                  <a:latin typeface="Arial" panose="020B0604020202020204" pitchFamily="34" charset="0"/>
                  <a:cs typeface="Arial" panose="020B0604020202020204" pitchFamily="34" charset="0"/>
                </a:rPr>
                <a:t>Four European spring barley varieties</a:t>
              </a: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3200" noProof="1">
                  <a:latin typeface="Arial" panose="020B0604020202020204" pitchFamily="34" charset="0"/>
                  <a:cs typeface="Arial" panose="020B0604020202020204" pitchFamily="34" charset="0"/>
                </a:rPr>
                <a:t>Alexis</a:t>
              </a: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3200" noProof="1">
                  <a:latin typeface="Arial" panose="020B0604020202020204" pitchFamily="34" charset="0"/>
                  <a:cs typeface="Arial" panose="020B0604020202020204" pitchFamily="34" charset="0"/>
                </a:rPr>
                <a:t>Sulilly</a:t>
              </a: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3200" noProof="1">
                  <a:latin typeface="Arial" panose="020B0604020202020204" pitchFamily="34" charset="0"/>
                  <a:cs typeface="Arial" panose="020B0604020202020204" pitchFamily="34" charset="0"/>
                </a:rPr>
                <a:t>Concerto</a:t>
              </a: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3200" noProof="1">
                  <a:latin typeface="Arial" panose="020B0604020202020204" pitchFamily="34" charset="0"/>
                  <a:cs typeface="Arial" panose="020B0604020202020204" pitchFamily="34" charset="0"/>
                </a:rPr>
                <a:t>Belgravia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0D28D9-0A6E-3127-06A9-D927E86D5B8C}"/>
                </a:ext>
              </a:extLst>
            </p:cNvPr>
            <p:cNvSpPr txBox="1"/>
            <p:nvPr/>
          </p:nvSpPr>
          <p:spPr>
            <a:xfrm>
              <a:off x="8715649" y="22925243"/>
              <a:ext cx="6446892" cy="3046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3200" b="1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Molecular Fingerprinting</a:t>
              </a:r>
            </a:p>
            <a:p>
              <a:pPr algn="just"/>
              <a:r>
                <a:rPr lang="en-US" sz="3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SSR markers: </a:t>
              </a:r>
              <a:endParaRPr lang="ro-RO" sz="3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Bmag0872 Bmag0125 Bmag0808 Ebmatc0003 Bmag13 Bmag0173 EBmac0603 EBmac501 Bmag500 </a:t>
              </a:r>
              <a:r>
                <a:rPr lang="ro-RO" sz="3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un690</a:t>
              </a:r>
              <a:r>
                <a:rPr lang="ro-RO" sz="3200" dirty="0">
                  <a:latin typeface="Arial" panose="020B0604020202020204" pitchFamily="34" charset="0"/>
                  <a:cs typeface="Arial" panose="020B0604020202020204" pitchFamily="34" charset="0"/>
                </a:rPr>
                <a:t> S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cssr04163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0CAB0FC-A04E-5328-982F-415616CFD6FA}"/>
              </a:ext>
            </a:extLst>
          </p:cNvPr>
          <p:cNvSpPr txBox="1"/>
          <p:nvPr/>
        </p:nvSpPr>
        <p:spPr>
          <a:xfrm>
            <a:off x="1004230" y="25476740"/>
            <a:ext cx="142206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noProof="1">
                <a:solidFill>
                  <a:prstClr val="black"/>
                </a:solidFill>
                <a:latin typeface="Arial" panose="020B0604020202020204" pitchFamily="34" charset="0"/>
              </a:rPr>
              <a:t>Drought tolerance was evaluated during post-anthesis using the chemical desiccation method (Blum, 1998), employed to inhibit photosynthesis.</a:t>
            </a: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noProof="1">
                <a:solidFill>
                  <a:prstClr val="black"/>
                </a:solidFill>
                <a:latin typeface="Arial" panose="020B0604020202020204" pitchFamily="34" charset="0"/>
              </a:rPr>
              <a:t>The molecular marker Bmag500 was used to monitor the drought response.</a:t>
            </a: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noProof="1">
                <a:solidFill>
                  <a:prstClr val="black"/>
                </a:solidFill>
                <a:latin typeface="Arial" panose="020B0604020202020204" pitchFamily="34" charset="0"/>
              </a:rPr>
              <a:t>PCR analyses, performed on the Eppendorf Mastercycler® X50s (35 cycles), allowed for the comparison of the allelic profiles of the studied genotypes with the variety Sebastian, utilized as a reference check for drought tolerance (Collin et al., 2025)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CC12A1-50FC-26CF-FF60-5AB61045486C}"/>
              </a:ext>
            </a:extLst>
          </p:cNvPr>
          <p:cNvSpPr txBox="1"/>
          <p:nvPr/>
        </p:nvSpPr>
        <p:spPr>
          <a:xfrm>
            <a:off x="1272896" y="28520445"/>
            <a:ext cx="13817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noProof="1">
                <a:latin typeface="Arial" charset="0"/>
                <a:ea typeface="Arial" charset="0"/>
                <a:cs typeface="Arial" charset="0"/>
              </a:rPr>
              <a:t>RESULTS AND DISCUSSIONS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4C0AAF-6ECD-8961-30BC-8B524C63ACAE}"/>
              </a:ext>
            </a:extLst>
          </p:cNvPr>
          <p:cNvSpPr txBox="1"/>
          <p:nvPr/>
        </p:nvSpPr>
        <p:spPr>
          <a:xfrm>
            <a:off x="1496989" y="37165930"/>
            <a:ext cx="13793014" cy="184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noProof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Fig. 1</a:t>
            </a:r>
            <a:r>
              <a:rPr lang="en-US" sz="2000" noProof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Variation of morpho-productive parameters under experimental conditions in the analyzed barley cultivars and statistical significance (ANOVA) of the factors: variety (V), year (Y), and treatment (T).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000" i="1" noProof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Note: Values in the left panel represent the F-test; ns = non-significant; *,** , *** indicate statistical significance at the p &lt; 0.05, 0.01, and 0.001 thresholds, respectively. The heatmap colors reflect the gradient of mean values (ranging from 24.1 to 28.6 grains/spike). T = drought-simulated conditions, Un = natural conditions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4583DB3-B912-93C0-4229-60123D033AF5}"/>
              </a:ext>
            </a:extLst>
          </p:cNvPr>
          <p:cNvGrpSpPr/>
          <p:nvPr/>
        </p:nvGrpSpPr>
        <p:grpSpPr>
          <a:xfrm>
            <a:off x="16743932" y="12290414"/>
            <a:ext cx="14576246" cy="12061174"/>
            <a:chOff x="16931792" y="13008591"/>
            <a:chExt cx="14576246" cy="1206117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B854E52-0A82-461F-CF1D-BF2D517A1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2002" y="13343621"/>
              <a:ext cx="6982658" cy="3840655"/>
            </a:xfrm>
            <a:prstGeom prst="rect">
              <a:avLst/>
            </a:prstGeom>
            <a:noFill/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25C365-FE20-02B6-F5DD-D5714BE1B248}"/>
                </a:ext>
              </a:extLst>
            </p:cNvPr>
            <p:cNvSpPr txBox="1"/>
            <p:nvPr/>
          </p:nvSpPr>
          <p:spPr>
            <a:xfrm>
              <a:off x="17132002" y="17268601"/>
              <a:ext cx="6982658" cy="1512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Fig. 2</a:t>
              </a:r>
              <a:r>
                <a:rPr lang="en-US" sz="2000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Screening for the discriminatory capacity of selected primers in the DNA profiles of the Alexis and Sulilly varieties.</a:t>
              </a:r>
            </a:p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i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Note: L</a:t>
              </a:r>
              <a:r>
                <a:rPr lang="ro-RO" sz="2000" i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  <a:r>
                <a:rPr lang="en-US" sz="2000" i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o-RO" sz="2000" i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standard </a:t>
              </a:r>
              <a:r>
                <a:rPr lang="en-US" sz="2000" i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marker (100 bp DNA Ladder); lanes 1–11 correspond to the analyzed markers (</a:t>
              </a:r>
              <a:r>
                <a:rPr lang="ro-RO" sz="2000" i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Table 1</a:t>
              </a:r>
              <a:r>
                <a:rPr lang="en-US" sz="2000" i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95D5EDF-936B-1BD1-6A26-2CB84214930B}"/>
                </a:ext>
              </a:extLst>
            </p:cNvPr>
            <p:cNvSpPr txBox="1"/>
            <p:nvPr/>
          </p:nvSpPr>
          <p:spPr>
            <a:xfrm>
              <a:off x="16931792" y="23228235"/>
              <a:ext cx="14576246" cy="1841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Fig. 4 a</a:t>
              </a:r>
              <a:r>
                <a:rPr lang="ro-RO" sz="2000" b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and</a:t>
              </a:r>
              <a:r>
                <a:rPr lang="en-US" sz="2000" b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b. </a:t>
              </a:r>
              <a:r>
                <a:rPr lang="en-US" sz="2000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Electrophoretic profiles of the seven analyzed cultivars, generated and PCR-amplified using the EBmac0603(a) and Bmag500(b) primers, respectively</a:t>
              </a:r>
            </a:p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i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Note: L</a:t>
              </a:r>
              <a:r>
                <a:rPr lang="ro-RO" sz="2000" i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  <a:r>
                <a:rPr lang="en-US" sz="2000" i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o-RO" sz="2000" i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standard </a:t>
              </a:r>
              <a:r>
                <a:rPr lang="en-US" sz="2000" i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marker (25 bp DNA Ladder); lanes 1–7 correspond to the analyzed cultivars (Romanița, Daciana, Jubileu, Alexis, Sulilly, Concerto, and Belgravia); lane 8 corresponds to the cultivar Sebastian, utilized as the reference for drought tolerance</a:t>
              </a:r>
              <a:endParaRPr lang="en-US" sz="2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2760B3C-9A1D-5B50-D721-E9DECFAB5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117292" y="13008591"/>
              <a:ext cx="5739305" cy="448115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066D336-B859-63B7-0852-6D6C13F31C6C}"/>
                </a:ext>
              </a:extLst>
            </p:cNvPr>
            <p:cNvSpPr txBox="1"/>
            <p:nvPr/>
          </p:nvSpPr>
          <p:spPr>
            <a:xfrm>
              <a:off x="24726834" y="17268601"/>
              <a:ext cx="6417366" cy="14096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noProof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Fig. 3. </a:t>
              </a:r>
              <a:r>
                <a:rPr lang="en-US" sz="20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Dendrogram generated based on the UPGMA algorithm, illustrating the genetic relationships among barley genotypes derived from SSR molecular marker analysis</a:t>
              </a:r>
              <a:endParaRPr lang="en-US" sz="2000" noProof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840236E5-C102-A260-51F5-5519E86C4B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86174" y="25083520"/>
          <a:ext cx="14555496" cy="5982025"/>
        </p:xfrm>
        <a:graphic>
          <a:graphicData uri="http://schemas.openxmlformats.org/drawingml/2006/table">
            <a:tbl>
              <a:tblPr firstRow="1" firstCol="1" bandRow="1"/>
              <a:tblGrid>
                <a:gridCol w="1868925">
                  <a:extLst>
                    <a:ext uri="{9D8B030D-6E8A-4147-A177-3AD203B41FA5}">
                      <a16:colId xmlns:a16="http://schemas.microsoft.com/office/drawing/2014/main" val="1921689635"/>
                    </a:ext>
                  </a:extLst>
                </a:gridCol>
                <a:gridCol w="1400238">
                  <a:extLst>
                    <a:ext uri="{9D8B030D-6E8A-4147-A177-3AD203B41FA5}">
                      <a16:colId xmlns:a16="http://schemas.microsoft.com/office/drawing/2014/main" val="1356397979"/>
                    </a:ext>
                  </a:extLst>
                </a:gridCol>
                <a:gridCol w="1423528">
                  <a:extLst>
                    <a:ext uri="{9D8B030D-6E8A-4147-A177-3AD203B41FA5}">
                      <a16:colId xmlns:a16="http://schemas.microsoft.com/office/drawing/2014/main" val="178887785"/>
                    </a:ext>
                  </a:extLst>
                </a:gridCol>
                <a:gridCol w="1956258">
                  <a:extLst>
                    <a:ext uri="{9D8B030D-6E8A-4147-A177-3AD203B41FA5}">
                      <a16:colId xmlns:a16="http://schemas.microsoft.com/office/drawing/2014/main" val="2464403506"/>
                    </a:ext>
                  </a:extLst>
                </a:gridCol>
                <a:gridCol w="1953348">
                  <a:extLst>
                    <a:ext uri="{9D8B030D-6E8A-4147-A177-3AD203B41FA5}">
                      <a16:colId xmlns:a16="http://schemas.microsoft.com/office/drawing/2014/main" val="1462838765"/>
                    </a:ext>
                  </a:extLst>
                </a:gridCol>
                <a:gridCol w="2308502">
                  <a:extLst>
                    <a:ext uri="{9D8B030D-6E8A-4147-A177-3AD203B41FA5}">
                      <a16:colId xmlns:a16="http://schemas.microsoft.com/office/drawing/2014/main" val="1665117504"/>
                    </a:ext>
                  </a:extLst>
                </a:gridCol>
                <a:gridCol w="1662238">
                  <a:extLst>
                    <a:ext uri="{9D8B030D-6E8A-4147-A177-3AD203B41FA5}">
                      <a16:colId xmlns:a16="http://schemas.microsoft.com/office/drawing/2014/main" val="2600726804"/>
                    </a:ext>
                  </a:extLst>
                </a:gridCol>
                <a:gridCol w="1982459">
                  <a:extLst>
                    <a:ext uri="{9D8B030D-6E8A-4147-A177-3AD203B41FA5}">
                      <a16:colId xmlns:a16="http://schemas.microsoft.com/office/drawing/2014/main" val="3219563806"/>
                    </a:ext>
                  </a:extLst>
                </a:gridCol>
              </a:tblGrid>
              <a:tr h="1662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Marker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x-non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alleles (Na)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x-non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number of alleles</a:t>
                      </a:r>
                      <a:endParaRPr lang="ro-R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x-non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(Ne)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23990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Observed Heterozygosity </a:t>
                      </a:r>
                      <a:endParaRPr lang="ro-R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323990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</a:t>
                      </a:r>
                      <a:r>
                        <a:rPr lang="en-GB" sz="20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Expected Heterozygosity (H</a:t>
                      </a:r>
                      <a:r>
                        <a:rPr lang="en-GB" sz="20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x-non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Polymorphism Information Content </a:t>
                      </a:r>
                      <a:endParaRPr lang="ro-R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(PIC)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Indicele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diversitate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genetică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Nei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(h)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Shannon’s Information Index </a:t>
                      </a:r>
                      <a:endParaRPr lang="ro-R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94467"/>
                  </a:ext>
                </a:extLst>
              </a:tr>
              <a:tr h="392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Bmag 0872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4.500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1.561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433807"/>
                  </a:ext>
                </a:extLst>
              </a:tr>
              <a:tr h="392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Bmag 0125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0.890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2.303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225492"/>
                  </a:ext>
                </a:extLst>
              </a:tr>
              <a:tr h="392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Bmag 0808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0.444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0.136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0.444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0.637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32143"/>
                  </a:ext>
                </a:extLst>
              </a:tr>
              <a:tr h="392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Ebmatc 0003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0.760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1.609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281040"/>
                  </a:ext>
                </a:extLst>
              </a:tr>
              <a:tr h="392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Bmag 13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3.571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0.642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1.332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888932"/>
                  </a:ext>
                </a:extLst>
              </a:tr>
              <a:tr h="392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Bmag 0173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3.571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0.642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1.332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153244"/>
                  </a:ext>
                </a:extLst>
              </a:tr>
              <a:tr h="392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EBmac0603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4.455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1.550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13247"/>
                  </a:ext>
                </a:extLst>
              </a:tr>
              <a:tr h="392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Bmag 500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4.500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1.561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73959"/>
                  </a:ext>
                </a:extLst>
              </a:tr>
              <a:tr h="392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sun 690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2.632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0.620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0.476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0.620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1.030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096120"/>
                  </a:ext>
                </a:extLst>
              </a:tr>
              <a:tr h="392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scssr 04163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2.273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0.560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0.366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0.560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654292"/>
                  </a:ext>
                </a:extLst>
              </a:tr>
              <a:tr h="392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915702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A379B39B-4655-E3D0-2299-9950B7C2FFC8}"/>
              </a:ext>
            </a:extLst>
          </p:cNvPr>
          <p:cNvSpPr txBox="1"/>
          <p:nvPr/>
        </p:nvSpPr>
        <p:spPr>
          <a:xfrm>
            <a:off x="17225501" y="24676737"/>
            <a:ext cx="14053751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</a:t>
            </a:r>
            <a:r>
              <a:rPr lang="ro-RO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Genetic parameters of the markers utilized in the analysis of the studied barley genotypes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86175" y="18690477"/>
            <a:ext cx="6982658" cy="3661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1145" y="18834408"/>
            <a:ext cx="6980525" cy="3517697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323992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low level of genetic variation indicated by the mean observed heterozygosity (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$H_o = 0.3$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) may be attributed to the small number of markers included in the study.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4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2362</TotalTime>
  <Words>1865</Words>
  <Application>Microsoft Office PowerPoint</Application>
  <PresentationFormat>Custom</PresentationFormat>
  <Paragraphs>310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Cambria</vt:lpstr>
      <vt:lpstr>Google Sans Text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Cristina Zaharia | ASAS</cp:lastModifiedBy>
  <cp:revision>241</cp:revision>
  <cp:lastPrinted>2020-03-30T08:43:16Z</cp:lastPrinted>
  <dcterms:created xsi:type="dcterms:W3CDTF">2015-08-26T05:25:30Z</dcterms:created>
  <dcterms:modified xsi:type="dcterms:W3CDTF">2026-05-26T07:47:36Z</dcterms:modified>
</cp:coreProperties>
</file>